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7" r:id="rId4"/>
    <p:sldId id="272" r:id="rId5"/>
    <p:sldId id="284" r:id="rId6"/>
    <p:sldId id="286" r:id="rId7"/>
    <p:sldId id="287" r:id="rId8"/>
    <p:sldId id="288" r:id="rId9"/>
    <p:sldId id="291" r:id="rId10"/>
    <p:sldId id="290" r:id="rId11"/>
    <p:sldId id="283"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3B135-3F5F-4679-96E7-88CF08301ACB}" v="2" dt="2024-02-29T10:15:18.122"/>
    <p1510:client id="{76505CF9-1934-4955-AA95-799DB87341BE}" v="40" dt="2024-02-28T13:22:18.376"/>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772"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7153B135-3F5F-4679-96E7-88CF08301ACB}"/>
    <pc:docChg chg="undo custSel addSld modSld">
      <pc:chgData name="Jason Webber (He/Him)" userId="6c52e734-46d2-4b9e-be54-bcfaf0eb3c53" providerId="ADAL" clId="{7153B135-3F5F-4679-96E7-88CF08301ACB}" dt="2024-02-29T10:20:38.162" v="256" actId="20577"/>
      <pc:docMkLst>
        <pc:docMk/>
      </pc:docMkLst>
      <pc:sldChg chg="modNotesTx">
        <pc:chgData name="Jason Webber (He/Him)" userId="6c52e734-46d2-4b9e-be54-bcfaf0eb3c53" providerId="ADAL" clId="{7153B135-3F5F-4679-96E7-88CF08301ACB}" dt="2024-02-29T10:11:46.711" v="67" actId="20577"/>
        <pc:sldMkLst>
          <pc:docMk/>
          <pc:sldMk cId="0" sldId="258"/>
        </pc:sldMkLst>
      </pc:sldChg>
      <pc:sldChg chg="modSp mod">
        <pc:chgData name="Jason Webber (He/Him)" userId="6c52e734-46d2-4b9e-be54-bcfaf0eb3c53" providerId="ADAL" clId="{7153B135-3F5F-4679-96E7-88CF08301ACB}" dt="2024-02-29T10:13:09.928" v="106" actId="20577"/>
        <pc:sldMkLst>
          <pc:docMk/>
          <pc:sldMk cId="1357325056" sldId="286"/>
        </pc:sldMkLst>
        <pc:spChg chg="mod">
          <ac:chgData name="Jason Webber (He/Him)" userId="6c52e734-46d2-4b9e-be54-bcfaf0eb3c53" providerId="ADAL" clId="{7153B135-3F5F-4679-96E7-88CF08301ACB}" dt="2024-02-29T10:13:09.928" v="106" actId="20577"/>
          <ac:spMkLst>
            <pc:docMk/>
            <pc:sldMk cId="1357325056" sldId="286"/>
            <ac:spMk id="5" creationId="{21A16ED0-05E2-985D-5B92-A0FC2338CCC4}"/>
          </ac:spMkLst>
        </pc:spChg>
      </pc:sldChg>
      <pc:sldChg chg="modSp mod">
        <pc:chgData name="Jason Webber (He/Him)" userId="6c52e734-46d2-4b9e-be54-bcfaf0eb3c53" providerId="ADAL" clId="{7153B135-3F5F-4679-96E7-88CF08301ACB}" dt="2024-02-29T10:15:07.521" v="199" actId="20577"/>
        <pc:sldMkLst>
          <pc:docMk/>
          <pc:sldMk cId="3501946991" sldId="288"/>
        </pc:sldMkLst>
        <pc:spChg chg="mod">
          <ac:chgData name="Jason Webber (He/Him)" userId="6c52e734-46d2-4b9e-be54-bcfaf0eb3c53" providerId="ADAL" clId="{7153B135-3F5F-4679-96E7-88CF08301ACB}" dt="2024-02-29T10:15:07.521" v="199" actId="20577"/>
          <ac:spMkLst>
            <pc:docMk/>
            <pc:sldMk cId="3501946991" sldId="288"/>
            <ac:spMk id="5" creationId="{4843756C-E66C-7C77-96CC-2C6922B2C4D5}"/>
          </ac:spMkLst>
        </pc:spChg>
      </pc:sldChg>
      <pc:sldChg chg="modSp add mod modNotesTx">
        <pc:chgData name="Jason Webber (He/Him)" userId="6c52e734-46d2-4b9e-be54-bcfaf0eb3c53" providerId="ADAL" clId="{7153B135-3F5F-4679-96E7-88CF08301ACB}" dt="2024-02-29T10:20:38.162" v="256" actId="20577"/>
        <pc:sldMkLst>
          <pc:docMk/>
          <pc:sldMk cId="3711781713" sldId="291"/>
        </pc:sldMkLst>
        <pc:spChg chg="mod">
          <ac:chgData name="Jason Webber (He/Him)" userId="6c52e734-46d2-4b9e-be54-bcfaf0eb3c53" providerId="ADAL" clId="{7153B135-3F5F-4679-96E7-88CF08301ACB}" dt="2024-02-29T10:20:17.732" v="247" actId="20577"/>
          <ac:spMkLst>
            <pc:docMk/>
            <pc:sldMk cId="3711781713" sldId="291"/>
            <ac:spMk id="5" creationId="{064D0584-C931-72D5-F7B4-AF599A47D40D}"/>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and then hold an open discussion about preventing and fighting discrimination in football. I am here as your session leader today. I am happy to be able to share this experience with you, and hope that we can come together to create a safe and open space for discussion. Together we will also look at how we as individuals but also as a group, can look to fight discrimination. As a youth player, you are the future of football, and you already know how fun and exciting football can be. We are here today to speak about how we can work towards ensuring that football is fun and exciting for everyone both on and off the pitch. We are coming together to ensure no one is picked on, bullied, or harassed within football. Discrimination is hard to fight, but if we work together, we can, and even more importantly, we can prevent it. 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FC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1DA19-069C-2FA4-B86F-3411141F4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100009-9D6F-EE07-DD13-C3D48569E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0D021-EE35-FAE2-EB07-46B5CDD50187}"/>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Ideally, the main message here should be that it does not matter if it is meant as a joke or banter, it is how it is or can be perceived that is important, and we should take a strong stance on this whenever </a:t>
            </a:r>
            <a:r>
              <a:rPr lang="en-GB" sz="1800" b="0" i="0" u="none" strike="noStrike" baseline="0" dirty="0">
                <a:solidFill>
                  <a:srgbClr val="4D4D4F"/>
                </a:solidFill>
                <a:latin typeface="FrutigerNeueLTW1G-Book"/>
              </a:rPr>
              <a:t>possible.</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B24EA97B-4CD7-4AB2-B4E7-F661A05ED671}"/>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382257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12</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2"/>
          <a:srcRect r="330"/>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
        <p:nvSpPr>
          <p:cNvPr id="2" name="TextBox 1">
            <a:extLst>
              <a:ext uri="{FF2B5EF4-FFF2-40B4-BE49-F238E27FC236}">
                <a16:creationId xmlns:a16="http://schemas.microsoft.com/office/drawing/2014/main" id="{384E3EC4-82D9-77FC-2C5E-47E773D83A35}"/>
              </a:ext>
            </a:extLst>
          </p:cNvPr>
          <p:cNvSpPr txBox="1"/>
          <p:nvPr/>
        </p:nvSpPr>
        <p:spPr>
          <a:xfrm>
            <a:off x="8027618" y="1890485"/>
            <a:ext cx="3890513" cy="2585323"/>
          </a:xfrm>
          <a:prstGeom prst="rect">
            <a:avLst/>
          </a:prstGeom>
          <a:noFill/>
        </p:spPr>
        <p:txBody>
          <a:bodyPr wrap="square">
            <a:spAutoFit/>
          </a:bodyPr>
          <a:lstStyle/>
          <a:p>
            <a:r>
              <a:rPr lang="en-GB" sz="5400" b="1" dirty="0">
                <a:solidFill>
                  <a:srgbClr val="8D9A76"/>
                </a:solidFill>
                <a:latin typeface="+mj-lt"/>
              </a:rPr>
              <a:t>PLAYER</a:t>
            </a:r>
          </a:p>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939540"/>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video and then hold an open discussion about preventing and fighting discrimination in football.</a:t>
            </a:r>
          </a:p>
          <a:p>
            <a:pPr algn="l"/>
            <a:endParaRPr lang="en-US" sz="2400" dirty="0">
              <a:solidFill>
                <a:schemeClr val="bg1"/>
              </a:solidFill>
            </a:endParaRPr>
          </a:p>
          <a:p>
            <a:pPr algn="l"/>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pic>
        <p:nvPicPr>
          <p:cNvPr id="8" name="Picture 7">
            <a:hlinkClick r:id="rId3"/>
            <a:extLst>
              <a:ext uri="{FF2B5EF4-FFF2-40B4-BE49-F238E27FC236}">
                <a16:creationId xmlns:a16="http://schemas.microsoft.com/office/drawing/2014/main" id="{93682A37-4D7D-3FA9-A2E7-7DAB91A24B67}"/>
              </a:ext>
            </a:extLst>
          </p:cNvPr>
          <p:cNvPicPr>
            <a:picLocks noChangeAspect="1"/>
          </p:cNvPicPr>
          <p:nvPr/>
        </p:nvPicPr>
        <p:blipFill>
          <a:blip r:embed="rId4"/>
          <a:stretch>
            <a:fillRect/>
          </a:stretch>
        </p:blipFill>
        <p:spPr>
          <a:xfrm>
            <a:off x="769908" y="2349453"/>
            <a:ext cx="6982865" cy="3967316"/>
          </a:xfrm>
          <a:prstGeom prst="rect">
            <a:avLst/>
          </a:prstGeom>
        </p:spPr>
      </p:pic>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585871"/>
          </a:xfrm>
          <a:prstGeom prst="rect">
            <a:avLst/>
          </a:prstGeom>
          <a:noFill/>
        </p:spPr>
        <p:txBody>
          <a:bodyPr wrap="square">
            <a:spAutoFit/>
          </a:bodyPr>
          <a:lstStyle/>
          <a:p>
            <a:pPr algn="l"/>
            <a:r>
              <a:rPr lang="en-US" sz="2800" b="1" i="0" u="none" strike="noStrike" baseline="0" dirty="0">
                <a:solidFill>
                  <a:srgbClr val="8D9A76"/>
                </a:solidFill>
                <a:latin typeface="+mj-lt"/>
              </a:rPr>
              <a:t>DISCRIMINATION</a:t>
            </a:r>
          </a:p>
          <a:p>
            <a:pPr algn="l"/>
            <a:endParaRPr lang="en-US" sz="2400" dirty="0"/>
          </a:p>
          <a:p>
            <a:pPr algn="l"/>
            <a:r>
              <a:rPr lang="en-US" sz="2400" b="0" i="0" u="none" strike="noStrike" baseline="0" dirty="0"/>
              <a:t>Throughout the film footballers, coaches and fans share their personal experience of witnessing and being subjected to verbal and physical threats and abuse.</a:t>
            </a:r>
          </a:p>
          <a:p>
            <a:pPr algn="l"/>
            <a:endParaRPr lang="en-US" sz="2400" dirty="0"/>
          </a:p>
          <a:p>
            <a:pPr algn="l"/>
            <a:r>
              <a:rPr lang="en-US" sz="2400" dirty="0"/>
              <a:t>Q: How do you think this form of discrimination affects the targeted individuals?</a:t>
            </a:r>
            <a:endParaRPr lang="en-US" b="1" dirty="0"/>
          </a:p>
          <a:p>
            <a:pPr algn="l"/>
            <a:endParaRPr lang="en-US" b="1" dirty="0"/>
          </a:p>
          <a:p>
            <a:pPr algn="l"/>
            <a:r>
              <a:rPr lang="en-US" b="1" dirty="0"/>
              <a:t>Group conversation prompts: </a:t>
            </a:r>
          </a:p>
          <a:p>
            <a:pPr algn="l"/>
            <a:endParaRPr lang="en-US" dirty="0"/>
          </a:p>
          <a:p>
            <a:pPr algn="l"/>
            <a:r>
              <a:rPr lang="en-US" dirty="0"/>
              <a:t>Will it make them feel any specific emotions?</a:t>
            </a:r>
          </a:p>
          <a:p>
            <a:pPr algn="l"/>
            <a:endParaRPr lang="en-US" dirty="0"/>
          </a:p>
          <a:p>
            <a:pPr algn="l"/>
            <a:r>
              <a:rPr lang="en-US" dirty="0"/>
              <a:t>Will it affect their ability to play football?</a:t>
            </a:r>
          </a:p>
          <a:p>
            <a:pPr algn="l"/>
            <a:endParaRPr lang="en-US" dirty="0"/>
          </a:p>
          <a:p>
            <a:pPr algn="l"/>
            <a:r>
              <a:rPr lang="en-US" dirty="0"/>
              <a:t>How would you feel?</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031873"/>
          </a:xfrm>
          <a:prstGeom prst="rect">
            <a:avLst/>
          </a:prstGeom>
          <a:noFill/>
        </p:spPr>
        <p:txBody>
          <a:bodyPr wrap="square">
            <a:spAutoFit/>
          </a:bodyPr>
          <a:lstStyle/>
          <a:p>
            <a:pPr algn="l"/>
            <a:r>
              <a:rPr lang="en-US" sz="2800" b="1" i="0" u="none" strike="noStrike" baseline="0" dirty="0">
                <a:solidFill>
                  <a:srgbClr val="8D9A76"/>
                </a:solidFill>
                <a:latin typeface="+mj-lt"/>
              </a:rPr>
              <a:t>HOW TO MANAGE DISCRIMINATION</a:t>
            </a:r>
          </a:p>
          <a:p>
            <a:pPr algn="l"/>
            <a:endParaRPr lang="en-US" sz="2400" dirty="0"/>
          </a:p>
          <a:p>
            <a:pPr algn="l"/>
            <a:r>
              <a:rPr lang="en-US" sz="2400" b="0" i="0" u="none" strike="noStrike" baseline="0" dirty="0"/>
              <a:t>Looking at the stories shared in the video, discrimination sadly exists in</a:t>
            </a:r>
          </a:p>
          <a:p>
            <a:pPr algn="l"/>
            <a:r>
              <a:rPr lang="en-US" sz="2400" b="0" i="0" u="none" strike="noStrike" baseline="0" dirty="0"/>
              <a:t>football and society.</a:t>
            </a:r>
          </a:p>
          <a:p>
            <a:pPr algn="l"/>
            <a:endParaRPr lang="en-US" sz="2400" dirty="0"/>
          </a:p>
          <a:p>
            <a:pPr algn="l"/>
            <a:r>
              <a:rPr lang="en-US" sz="2400" dirty="0"/>
              <a:t>Q: If you see or experience discrimination, what would you do?</a:t>
            </a:r>
          </a:p>
          <a:p>
            <a:pPr algn="l"/>
            <a:endParaRPr lang="en-US" b="1" dirty="0"/>
          </a:p>
          <a:p>
            <a:pPr algn="l"/>
            <a:r>
              <a:rPr lang="en-US" b="1" dirty="0"/>
              <a:t>Group conversation prompts: </a:t>
            </a:r>
          </a:p>
          <a:p>
            <a:pPr algn="l"/>
            <a:endParaRPr lang="en-US" dirty="0"/>
          </a:p>
          <a:p>
            <a:pPr algn="l"/>
            <a:r>
              <a:rPr lang="en-US" dirty="0"/>
              <a:t>Would you say something to the person who does it?</a:t>
            </a:r>
          </a:p>
          <a:p>
            <a:pPr algn="l"/>
            <a:endParaRPr lang="en-US" dirty="0"/>
          </a:p>
          <a:p>
            <a:pPr algn="l"/>
            <a:r>
              <a:rPr lang="en-US" dirty="0"/>
              <a:t>Do you feel like you have an adult to who you can speak about this?</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3477875"/>
          </a:xfrm>
          <a:prstGeom prst="rect">
            <a:avLst/>
          </a:prstGeom>
          <a:noFill/>
        </p:spPr>
        <p:txBody>
          <a:bodyPr wrap="square">
            <a:spAutoFit/>
          </a:bodyPr>
          <a:lstStyle/>
          <a:p>
            <a:pPr algn="l"/>
            <a:r>
              <a:rPr lang="en-US" sz="2800" b="1" dirty="0">
                <a:solidFill>
                  <a:srgbClr val="8D9A76"/>
                </a:solidFill>
                <a:latin typeface="+mj-lt"/>
              </a:rPr>
              <a:t>SPECTATOR AND CROW ACTIVITIES</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In the video, we see several examples of racist and homophobic abuse by crowds in the form of offensive chanting and displaying abusive banners.</a:t>
            </a:r>
          </a:p>
          <a:p>
            <a:pPr algn="l"/>
            <a:endParaRPr lang="en-US" sz="2400" dirty="0"/>
          </a:p>
          <a:p>
            <a:pPr algn="l"/>
            <a:r>
              <a:rPr lang="en-US" sz="2400" dirty="0"/>
              <a:t>Q: How do you think this issue should be dealt with? Who should be involved?</a:t>
            </a:r>
            <a:endParaRPr lang="en-US" b="1" dirty="0"/>
          </a:p>
          <a:p>
            <a:pPr algn="l"/>
            <a:endParaRPr lang="en-US" b="1" dirty="0"/>
          </a:p>
          <a:p>
            <a:pPr algn="l"/>
            <a:r>
              <a:rPr lang="en-US" b="1" dirty="0"/>
              <a:t>Group conversation prompts: </a:t>
            </a:r>
          </a:p>
          <a:p>
            <a:pPr algn="l"/>
            <a:endParaRPr lang="en-US" dirty="0"/>
          </a:p>
          <a:p>
            <a:pPr algn="l"/>
            <a:r>
              <a:rPr lang="en-US" dirty="0"/>
              <a:t>Who would you turn to if it happened in a match you are playing?</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6213D-3CA0-9C69-81C4-A070D44C687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64D0584-C931-72D5-F7B4-AF599A47D40D}"/>
              </a:ext>
            </a:extLst>
          </p:cNvPr>
          <p:cNvSpPr txBox="1"/>
          <p:nvPr/>
        </p:nvSpPr>
        <p:spPr>
          <a:xfrm>
            <a:off x="769908" y="1499416"/>
            <a:ext cx="11038634" cy="3847207"/>
          </a:xfrm>
          <a:prstGeom prst="rect">
            <a:avLst/>
          </a:prstGeom>
          <a:noFill/>
        </p:spPr>
        <p:txBody>
          <a:bodyPr wrap="square">
            <a:spAutoFit/>
          </a:bodyPr>
          <a:lstStyle/>
          <a:p>
            <a:pPr algn="l"/>
            <a:r>
              <a:rPr lang="en-US" sz="2800" b="1" dirty="0">
                <a:solidFill>
                  <a:srgbClr val="8D9A76"/>
                </a:solidFill>
                <a:latin typeface="+mj-lt"/>
              </a:rPr>
              <a:t>JOKING OR HARMING?</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A number of footballers speak about the negative impact of what is known as ‘banter’ - defined as the playful and friendly exchange of teasing remarks - inside dressing rooms.</a:t>
            </a:r>
          </a:p>
          <a:p>
            <a:pPr algn="l"/>
            <a:endParaRPr lang="en-US" sz="2400" dirty="0"/>
          </a:p>
          <a:p>
            <a:pPr algn="l"/>
            <a:r>
              <a:rPr lang="en-US" sz="2400" dirty="0"/>
              <a:t>Q: Is banter and jokes a serious form of discrimination, or just harmless fun?</a:t>
            </a:r>
          </a:p>
          <a:p>
            <a:pPr algn="l"/>
            <a:endParaRPr lang="en-US" b="1" dirty="0"/>
          </a:p>
          <a:p>
            <a:pPr algn="l"/>
            <a:r>
              <a:rPr lang="en-US" b="1" dirty="0"/>
              <a:t>Group conversation prompts: </a:t>
            </a:r>
          </a:p>
          <a:p>
            <a:pPr algn="l"/>
            <a:endParaRPr lang="en-US" dirty="0"/>
          </a:p>
          <a:p>
            <a:pPr algn="l"/>
            <a:r>
              <a:rPr lang="en-US" dirty="0"/>
              <a:t>What is more important, how it is meant or how it is perceived?</a:t>
            </a:r>
            <a:endParaRPr lang="en-GB" dirty="0"/>
          </a:p>
        </p:txBody>
      </p:sp>
      <p:sp>
        <p:nvSpPr>
          <p:cNvPr id="7" name="TextBox 6">
            <a:extLst>
              <a:ext uri="{FF2B5EF4-FFF2-40B4-BE49-F238E27FC236}">
                <a16:creationId xmlns:a16="http://schemas.microsoft.com/office/drawing/2014/main" id="{9724B7FD-DEA5-A599-B7F9-2B31DC9AE19A}"/>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711781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328</TotalTime>
  <Words>1284</Words>
  <Application>Microsoft Office PowerPoint</Application>
  <PresentationFormat>Widescreen</PresentationFormat>
  <Paragraphs>102</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2024-02-29T10:20:48Z</dcterms:modified>
</cp:coreProperties>
</file>