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7" r:id="rId4"/>
    <p:sldId id="272" r:id="rId5"/>
    <p:sldId id="284" r:id="rId6"/>
    <p:sldId id="286" r:id="rId7"/>
    <p:sldId id="287" r:id="rId8"/>
    <p:sldId id="288" r:id="rId9"/>
    <p:sldId id="291" r:id="rId10"/>
    <p:sldId id="292" r:id="rId11"/>
    <p:sldId id="290" r:id="rId12"/>
    <p:sldId id="28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E8487-DC07-462A-AA00-94CDD2C7205F}" v="1" dt="2024-02-29T10:24:54.288"/>
    <p1510:client id="{7153B135-3F5F-4679-96E7-88CF08301ACB}" v="2" dt="2024-02-29T10:15:18.122"/>
    <p1510:client id="{76505CF9-1934-4955-AA95-799DB87341BE}" v="40" dt="2024-02-28T13:22:18.376"/>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46" autoAdjust="0"/>
  </p:normalViewPr>
  <p:slideViewPr>
    <p:cSldViewPr snapToGrid="0">
      <p:cViewPr varScale="1">
        <p:scale>
          <a:sx n="101" d="100"/>
          <a:sy n="101" d="100"/>
        </p:scale>
        <p:origin x="9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0DCE8487-DC07-462A-AA00-94CDD2C7205F}"/>
    <pc:docChg chg="undo custSel addSld modSld">
      <pc:chgData name="Jason Webber (He/Him)" userId="6c52e734-46d2-4b9e-be54-bcfaf0eb3c53" providerId="ADAL" clId="{0DCE8487-DC07-462A-AA00-94CDD2C7205F}" dt="2024-02-29T10:25:45.081" v="126" actId="20577"/>
      <pc:docMkLst>
        <pc:docMk/>
      </pc:docMkLst>
      <pc:sldChg chg="modNotesTx">
        <pc:chgData name="Jason Webber (He/Him)" userId="6c52e734-46d2-4b9e-be54-bcfaf0eb3c53" providerId="ADAL" clId="{0DCE8487-DC07-462A-AA00-94CDD2C7205F}" dt="2024-02-29T10:23:01.342" v="61" actId="20577"/>
        <pc:sldMkLst>
          <pc:docMk/>
          <pc:sldMk cId="0" sldId="258"/>
        </pc:sldMkLst>
      </pc:sldChg>
      <pc:sldChg chg="modSp mod">
        <pc:chgData name="Jason Webber (He/Him)" userId="6c52e734-46d2-4b9e-be54-bcfaf0eb3c53" providerId="ADAL" clId="{0DCE8487-DC07-462A-AA00-94CDD2C7205F}" dt="2024-02-29T10:24:49.759" v="71"/>
        <pc:sldMkLst>
          <pc:docMk/>
          <pc:sldMk cId="3711781713" sldId="291"/>
        </pc:sldMkLst>
        <pc:spChg chg="mod">
          <ac:chgData name="Jason Webber (He/Him)" userId="6c52e734-46d2-4b9e-be54-bcfaf0eb3c53" providerId="ADAL" clId="{0DCE8487-DC07-462A-AA00-94CDD2C7205F}" dt="2024-02-29T10:24:49.759" v="71"/>
          <ac:spMkLst>
            <pc:docMk/>
            <pc:sldMk cId="3711781713" sldId="291"/>
            <ac:spMk id="5" creationId="{064D0584-C931-72D5-F7B4-AF599A47D40D}"/>
          </ac:spMkLst>
        </pc:spChg>
      </pc:sldChg>
      <pc:sldChg chg="modSp add mod modNotesTx">
        <pc:chgData name="Jason Webber (He/Him)" userId="6c52e734-46d2-4b9e-be54-bcfaf0eb3c53" providerId="ADAL" clId="{0DCE8487-DC07-462A-AA00-94CDD2C7205F}" dt="2024-02-29T10:25:45.081" v="126" actId="20577"/>
        <pc:sldMkLst>
          <pc:docMk/>
          <pc:sldMk cId="1821983661" sldId="292"/>
        </pc:sldMkLst>
        <pc:spChg chg="mod">
          <ac:chgData name="Jason Webber (He/Him)" userId="6c52e734-46d2-4b9e-be54-bcfaf0eb3c53" providerId="ADAL" clId="{0DCE8487-DC07-462A-AA00-94CDD2C7205F}" dt="2024-02-29T10:25:40.801" v="124" actId="20577"/>
          <ac:spMkLst>
            <pc:docMk/>
            <pc:sldMk cId="1821983661" sldId="292"/>
            <ac:spMk id="5" creationId="{5DC17969-5ACF-EADE-8716-910CA439186C}"/>
          </ac:spMkLst>
        </pc:spChg>
      </pc:sldChg>
    </pc:docChg>
  </pc:docChgLst>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7153B135-3F5F-4679-96E7-88CF08301ACB}"/>
    <pc:docChg chg="undo custSel addSld modSld">
      <pc:chgData name="Jason Webber (He/Him)" userId="6c52e734-46d2-4b9e-be54-bcfaf0eb3c53" providerId="ADAL" clId="{7153B135-3F5F-4679-96E7-88CF08301ACB}" dt="2024-02-29T10:20:38.162" v="256" actId="20577"/>
      <pc:docMkLst>
        <pc:docMk/>
      </pc:docMkLst>
      <pc:sldChg chg="modNotesTx">
        <pc:chgData name="Jason Webber (He/Him)" userId="6c52e734-46d2-4b9e-be54-bcfaf0eb3c53" providerId="ADAL" clId="{7153B135-3F5F-4679-96E7-88CF08301ACB}" dt="2024-02-29T10:11:46.711" v="67" actId="20577"/>
        <pc:sldMkLst>
          <pc:docMk/>
          <pc:sldMk cId="0" sldId="258"/>
        </pc:sldMkLst>
      </pc:sldChg>
      <pc:sldChg chg="modSp mod">
        <pc:chgData name="Jason Webber (He/Him)" userId="6c52e734-46d2-4b9e-be54-bcfaf0eb3c53" providerId="ADAL" clId="{7153B135-3F5F-4679-96E7-88CF08301ACB}" dt="2024-02-29T10:13:09.928" v="106" actId="20577"/>
        <pc:sldMkLst>
          <pc:docMk/>
          <pc:sldMk cId="1357325056" sldId="286"/>
        </pc:sldMkLst>
        <pc:spChg chg="mod">
          <ac:chgData name="Jason Webber (He/Him)" userId="6c52e734-46d2-4b9e-be54-bcfaf0eb3c53" providerId="ADAL" clId="{7153B135-3F5F-4679-96E7-88CF08301ACB}" dt="2024-02-29T10:13:09.928" v="106" actId="20577"/>
          <ac:spMkLst>
            <pc:docMk/>
            <pc:sldMk cId="1357325056" sldId="286"/>
            <ac:spMk id="5" creationId="{21A16ED0-05E2-985D-5B92-A0FC2338CCC4}"/>
          </ac:spMkLst>
        </pc:spChg>
      </pc:sldChg>
      <pc:sldChg chg="modSp mod">
        <pc:chgData name="Jason Webber (He/Him)" userId="6c52e734-46d2-4b9e-be54-bcfaf0eb3c53" providerId="ADAL" clId="{7153B135-3F5F-4679-96E7-88CF08301ACB}" dt="2024-02-29T10:15:07.521" v="199" actId="20577"/>
        <pc:sldMkLst>
          <pc:docMk/>
          <pc:sldMk cId="3501946991" sldId="288"/>
        </pc:sldMkLst>
        <pc:spChg chg="mod">
          <ac:chgData name="Jason Webber (He/Him)" userId="6c52e734-46d2-4b9e-be54-bcfaf0eb3c53" providerId="ADAL" clId="{7153B135-3F5F-4679-96E7-88CF08301ACB}" dt="2024-02-29T10:15:07.521" v="199" actId="20577"/>
          <ac:spMkLst>
            <pc:docMk/>
            <pc:sldMk cId="3501946991" sldId="288"/>
            <ac:spMk id="5" creationId="{4843756C-E66C-7C77-96CC-2C6922B2C4D5}"/>
          </ac:spMkLst>
        </pc:spChg>
      </pc:sldChg>
      <pc:sldChg chg="modSp add mod modNotesTx">
        <pc:chgData name="Jason Webber (He/Him)" userId="6c52e734-46d2-4b9e-be54-bcfaf0eb3c53" providerId="ADAL" clId="{7153B135-3F5F-4679-96E7-88CF08301ACB}" dt="2024-02-29T10:20:38.162" v="256" actId="20577"/>
        <pc:sldMkLst>
          <pc:docMk/>
          <pc:sldMk cId="3711781713" sldId="291"/>
        </pc:sldMkLst>
        <pc:spChg chg="mod">
          <ac:chgData name="Jason Webber (He/Him)" userId="6c52e734-46d2-4b9e-be54-bcfaf0eb3c53" providerId="ADAL" clId="{7153B135-3F5F-4679-96E7-88CF08301ACB}" dt="2024-02-29T10:20:17.732" v="247" actId="20577"/>
          <ac:spMkLst>
            <pc:docMk/>
            <pc:sldMk cId="3711781713" sldId="291"/>
            <ac:spMk id="5" creationId="{064D0584-C931-72D5-F7B4-AF599A47D40D}"/>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and then hold an open discussion about preventing and fighting</a:t>
            </a:r>
          </a:p>
          <a:p>
            <a:pPr algn="l"/>
            <a:r>
              <a:rPr lang="en-GB" sz="1800" b="0" i="0" u="none" strike="noStrike" baseline="0" dirty="0">
                <a:solidFill>
                  <a:srgbClr val="4D4D4F"/>
                </a:solidFill>
                <a:latin typeface="FrutigerNeueLTW1G-Book"/>
              </a:rPr>
              <a:t>discrimination in football. </a:t>
            </a:r>
            <a:r>
              <a:rPr lang="en-US" sz="1800" b="0" i="0" u="none" strike="noStrike" baseline="0" dirty="0">
                <a:solidFill>
                  <a:srgbClr val="4D4D4F"/>
                </a:solidFill>
                <a:latin typeface="FrutigerNeueLTW1G-Book"/>
              </a:rPr>
              <a:t>I am here as your session leader today. I am happy to be able to share this experience with you, and hope that we can come together to create a safe and open space for discussion. Together we will also look at how we as individuals but also as a group, can look </a:t>
            </a:r>
            <a:r>
              <a:rPr lang="en-GB" sz="1800" b="0" i="0" u="none" strike="noStrike" baseline="0" dirty="0">
                <a:solidFill>
                  <a:srgbClr val="4D4D4F"/>
                </a:solidFill>
                <a:latin typeface="FrutigerNeueLTW1G-Book"/>
              </a:rPr>
              <a:t>to fight discrimination. </a:t>
            </a:r>
            <a:r>
              <a:rPr lang="en-US" sz="1800" b="0" i="0" u="none" strike="noStrike" baseline="0" dirty="0">
                <a:solidFill>
                  <a:srgbClr val="4D4D4F"/>
                </a:solidFill>
                <a:latin typeface="FrutigerNeueLTW1G-Book"/>
              </a:rPr>
              <a:t>As a player, you have a responsibility to yourself and your teammates, to ensure that you represent values of respect and fair play. Respect of the game, respect of the referees and officials, and respect for other players and participants. You are a role model for younger players, on and off the pitch, and we are here today to discuss how you can use this to play a role in making Football a sport that is welcoming of all.</a:t>
            </a:r>
          </a:p>
          <a:p>
            <a:pPr algn="l"/>
            <a:r>
              <a:rPr lang="en-US" sz="1800" b="0" i="0" u="none" strike="noStrike" baseline="0" dirty="0">
                <a:solidFill>
                  <a:srgbClr val="4D4D4F"/>
                </a:solidFill>
                <a:latin typeface="FrutigerNeueLTW1G-Book"/>
              </a:rPr>
              <a:t>Discrimination is hard to fight, but if we work together, we can, and even more importantly, we can prevent it. The work we do here today is a part of the UEFA OUTRAGED educational project, and I will provide them some key information about the session. If you feel like you would like to speak further about any of the aspects we cover today, please</a:t>
            </a:r>
            <a:endParaRPr lang="en-GB" sz="1800" kern="0" dirty="0">
              <a:solidFill>
                <a:srgbClr val="4D4D4F"/>
              </a:solidFill>
              <a:effectLst/>
              <a:latin typeface="FrutigerNeueLTW1G-Book"/>
              <a:ea typeface="Aptos" panose="020B0004020202020204" pitchFamily="34" charset="0"/>
              <a:cs typeface="FrutigerNeueLTW1G-Book"/>
            </a:endParaRP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FC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13</a:t>
            </a:fld>
            <a:endParaRPr lang="en-GB"/>
          </a:p>
        </p:txBody>
      </p:sp>
    </p:spTree>
    <p:extLst>
      <p:ext uri="{BB962C8B-B14F-4D97-AF65-F5344CB8AC3E}">
        <p14:creationId xmlns:p14="http://schemas.microsoft.com/office/powerpoint/2010/main" val="330991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https://www.uefa.tv/video/vod/376097/?playlistId=11230</a:t>
            </a: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DA19-069C-2FA4-B86F-3411141F4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00009-9D6F-EE07-DD13-C3D48569E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0D021-EE35-FAE2-EB07-46B5CDD50187}"/>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Ideally, the main message here should be that it does not matter if it is meant as a joke or banter, it is how it is or can be perceived that is important, and we should take a strong stance on this whenever </a:t>
            </a:r>
            <a:r>
              <a:rPr lang="en-GB" sz="1800" b="0" i="0" u="none" strike="noStrike" baseline="0" dirty="0">
                <a:solidFill>
                  <a:srgbClr val="4D4D4F"/>
                </a:solidFill>
                <a:latin typeface="FrutigerNeueLTW1G-Book"/>
              </a:rPr>
              <a:t>possible.</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B24EA97B-4CD7-4AB2-B4E7-F661A05ED671}"/>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382257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7C40-3853-E4C6-83AD-892F36147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D07BB-2FED-A612-67B7-0C38CF9FE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D1601-E936-30AC-D61A-55F8F1544B30}"/>
              </a:ext>
            </a:extLst>
          </p:cNvPr>
          <p:cNvSpPr>
            <a:spLocks noGrp="1"/>
          </p:cNvSpPr>
          <p:nvPr>
            <p:ph type="body" idx="1"/>
          </p:nvPr>
        </p:nvSpPr>
        <p:spPr/>
        <p:txBody>
          <a:bodyPr/>
          <a:lstStyle/>
          <a:p>
            <a:pPr algn="l"/>
            <a:r>
              <a:rPr lang="en-US" sz="1800" b="0" i="0" u="none" strike="noStrike" baseline="0">
                <a:solidFill>
                  <a:srgbClr val="4D4D4F"/>
                </a:solidFill>
                <a:latin typeface="FrutigerNeueLTW1G-Book"/>
              </a:rPr>
              <a:t>There </a:t>
            </a:r>
            <a:r>
              <a:rPr lang="en-US" sz="1800" b="0" i="0" u="none" strike="noStrike" baseline="0" dirty="0">
                <a:solidFill>
                  <a:srgbClr val="4D4D4F"/>
                </a:solidFill>
                <a:latin typeface="FrutigerNeueLTW1G-Book"/>
              </a:rPr>
              <a:t>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AFD29108-7434-1692-A242-760D172F34F5}"/>
              </a:ext>
            </a:extLst>
          </p:cNvPr>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71431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12</a:t>
            </a:fld>
            <a:endParaRPr lang="en-GB"/>
          </a:p>
        </p:txBody>
      </p:sp>
    </p:spTree>
    <p:extLst>
      <p:ext uri="{BB962C8B-B14F-4D97-AF65-F5344CB8AC3E}">
        <p14:creationId xmlns:p14="http://schemas.microsoft.com/office/powerpoint/2010/main" val="27434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7/?playlistId=112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2"/>
          <a:srcRect r="33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
        <p:nvSpPr>
          <p:cNvPr id="2" name="TextBox 1">
            <a:extLst>
              <a:ext uri="{FF2B5EF4-FFF2-40B4-BE49-F238E27FC236}">
                <a16:creationId xmlns:a16="http://schemas.microsoft.com/office/drawing/2014/main" id="{384E3EC4-82D9-77FC-2C5E-47E773D83A35}"/>
              </a:ext>
            </a:extLst>
          </p:cNvPr>
          <p:cNvSpPr txBox="1"/>
          <p:nvPr/>
        </p:nvSpPr>
        <p:spPr>
          <a:xfrm>
            <a:off x="8027618" y="1890485"/>
            <a:ext cx="3890513" cy="2585323"/>
          </a:xfrm>
          <a:prstGeom prst="rect">
            <a:avLst/>
          </a:prstGeom>
          <a:noFill/>
        </p:spPr>
        <p:txBody>
          <a:bodyPr wrap="square">
            <a:spAutoFit/>
          </a:bodyPr>
          <a:lstStyle/>
          <a:p>
            <a:r>
              <a:rPr lang="en-GB" sz="5400" b="1" dirty="0">
                <a:solidFill>
                  <a:srgbClr val="8D9A76"/>
                </a:solidFill>
                <a:latin typeface="+mj-lt"/>
              </a:rPr>
              <a:t>PLAYER</a:t>
            </a:r>
          </a:p>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FBD22-DF55-9F06-B903-48F8358B465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DC17969-5ACF-EADE-8716-910CA439186C}"/>
              </a:ext>
            </a:extLst>
          </p:cNvPr>
          <p:cNvSpPr txBox="1"/>
          <p:nvPr/>
        </p:nvSpPr>
        <p:spPr>
          <a:xfrm>
            <a:off x="769908" y="1499416"/>
            <a:ext cx="11038634" cy="4401205"/>
          </a:xfrm>
          <a:prstGeom prst="rect">
            <a:avLst/>
          </a:prstGeom>
          <a:noFill/>
        </p:spPr>
        <p:txBody>
          <a:bodyPr wrap="square">
            <a:spAutoFit/>
          </a:bodyPr>
          <a:lstStyle/>
          <a:p>
            <a:pPr algn="l"/>
            <a:r>
              <a:rPr lang="en-US" sz="2800" b="1" i="0" u="none" strike="noStrike" baseline="0" dirty="0">
                <a:solidFill>
                  <a:srgbClr val="8D9A76"/>
                </a:solidFill>
                <a:latin typeface="+mj-lt"/>
              </a:rPr>
              <a:t>ONLINE ABUSE</a:t>
            </a:r>
          </a:p>
          <a:p>
            <a:pPr algn="l"/>
            <a:endParaRPr lang="en-US" sz="2400" b="0" i="0" u="none" strike="noStrike" baseline="0" dirty="0"/>
          </a:p>
          <a:p>
            <a:pPr algn="l"/>
            <a:r>
              <a:rPr lang="en-US" sz="2400" b="0" i="0" u="none" strike="noStrike" baseline="0" dirty="0"/>
              <a:t>Widespread access to social media has made it easy to communicate with those involved in football at all levels of football. The film outlines some of the online racist, homophobic and sexist abuse that top level players have experienced.</a:t>
            </a:r>
          </a:p>
          <a:p>
            <a:pPr algn="l"/>
            <a:endParaRPr lang="en-US" sz="2400" dirty="0"/>
          </a:p>
          <a:p>
            <a:pPr algn="l"/>
            <a:r>
              <a:rPr lang="en-US" sz="2400" dirty="0"/>
              <a:t>Q: What can you do to fight and prevent online abuse on your accounts?</a:t>
            </a:r>
          </a:p>
          <a:p>
            <a:pPr algn="l"/>
            <a:endParaRPr lang="en-US" b="1" dirty="0"/>
          </a:p>
          <a:p>
            <a:pPr algn="l"/>
            <a:r>
              <a:rPr lang="en-US" b="1" dirty="0"/>
              <a:t>Group conversation prompts: </a:t>
            </a:r>
          </a:p>
          <a:p>
            <a:pPr algn="l"/>
            <a:endParaRPr lang="en-US" dirty="0"/>
          </a:p>
          <a:p>
            <a:pPr algn="l"/>
            <a:r>
              <a:rPr lang="en-US" dirty="0"/>
              <a:t>Do you know how to report online abuse?</a:t>
            </a:r>
          </a:p>
          <a:p>
            <a:pPr algn="l"/>
            <a:endParaRPr lang="en-US" dirty="0"/>
          </a:p>
          <a:p>
            <a:pPr algn="l"/>
            <a:r>
              <a:rPr lang="en-US" dirty="0"/>
              <a:t>Do you know how to protect yourself on social media channels?</a:t>
            </a:r>
            <a:endParaRPr lang="en-GB" dirty="0"/>
          </a:p>
        </p:txBody>
      </p:sp>
      <p:sp>
        <p:nvSpPr>
          <p:cNvPr id="7" name="TextBox 6">
            <a:extLst>
              <a:ext uri="{FF2B5EF4-FFF2-40B4-BE49-F238E27FC236}">
                <a16:creationId xmlns:a16="http://schemas.microsoft.com/office/drawing/2014/main" id="{41F075B6-E7A1-8112-B80C-F4B7CB75EF13}"/>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82198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939540"/>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video and then hold an open discussion about preventing and fighting discrimination in football.</a:t>
            </a:r>
          </a:p>
          <a:p>
            <a:pPr algn="l"/>
            <a:endParaRPr lang="en-US" sz="2400" dirty="0">
              <a:solidFill>
                <a:schemeClr val="bg1"/>
              </a:solidFill>
            </a:endParaRPr>
          </a:p>
          <a:p>
            <a:pPr algn="l"/>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pic>
        <p:nvPicPr>
          <p:cNvPr id="8" name="Picture 7">
            <a:hlinkClick r:id="rId3"/>
            <a:extLst>
              <a:ext uri="{FF2B5EF4-FFF2-40B4-BE49-F238E27FC236}">
                <a16:creationId xmlns:a16="http://schemas.microsoft.com/office/drawing/2014/main" id="{93682A37-4D7D-3FA9-A2E7-7DAB91A24B67}"/>
              </a:ext>
            </a:extLst>
          </p:cNvPr>
          <p:cNvPicPr>
            <a:picLocks noChangeAspect="1"/>
          </p:cNvPicPr>
          <p:nvPr/>
        </p:nvPicPr>
        <p:blipFill>
          <a:blip r:embed="rId4"/>
          <a:stretch>
            <a:fillRect/>
          </a:stretch>
        </p:blipFill>
        <p:spPr>
          <a:xfrm>
            <a:off x="769908" y="2349453"/>
            <a:ext cx="6982865" cy="3967316"/>
          </a:xfrm>
          <a:prstGeom prst="rect">
            <a:avLst/>
          </a:prstGeom>
        </p:spPr>
      </p:pic>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585871"/>
          </a:xfrm>
          <a:prstGeom prst="rect">
            <a:avLst/>
          </a:prstGeom>
          <a:noFill/>
        </p:spPr>
        <p:txBody>
          <a:bodyPr wrap="square">
            <a:spAutoFit/>
          </a:bodyPr>
          <a:lstStyle/>
          <a:p>
            <a:pPr algn="l"/>
            <a:r>
              <a:rPr lang="en-US" sz="2800" b="1" i="0" u="none" strike="noStrike" baseline="0" dirty="0">
                <a:solidFill>
                  <a:srgbClr val="8D9A76"/>
                </a:solidFill>
                <a:latin typeface="+mj-lt"/>
              </a:rPr>
              <a:t>DISCRIMINATION</a:t>
            </a:r>
          </a:p>
          <a:p>
            <a:pPr algn="l"/>
            <a:endParaRPr lang="en-US" sz="2400" dirty="0"/>
          </a:p>
          <a:p>
            <a:pPr algn="l"/>
            <a:r>
              <a:rPr lang="en-US" sz="2400" b="0" i="0" u="none" strike="noStrike" baseline="0" dirty="0"/>
              <a:t>Throughout the film footballers, coaches and fans share their personal experience of witnessing and being subjected to verbal and physical threats and abuse.</a:t>
            </a:r>
          </a:p>
          <a:p>
            <a:pPr algn="l"/>
            <a:endParaRPr lang="en-US" sz="2400" dirty="0"/>
          </a:p>
          <a:p>
            <a:pPr algn="l"/>
            <a:r>
              <a:rPr lang="en-US" sz="2400" dirty="0"/>
              <a:t>Q: How do you think this form of discrimination affects the targeted individuals?</a:t>
            </a:r>
            <a:endParaRPr lang="en-US" b="1" dirty="0"/>
          </a:p>
          <a:p>
            <a:pPr algn="l"/>
            <a:endParaRPr lang="en-US" b="1" dirty="0"/>
          </a:p>
          <a:p>
            <a:pPr algn="l"/>
            <a:r>
              <a:rPr lang="en-US" b="1" dirty="0"/>
              <a:t>Group conversation prompts: </a:t>
            </a:r>
          </a:p>
          <a:p>
            <a:pPr algn="l"/>
            <a:endParaRPr lang="en-US" dirty="0"/>
          </a:p>
          <a:p>
            <a:pPr algn="l"/>
            <a:r>
              <a:rPr lang="en-US" dirty="0"/>
              <a:t>Will it make them feel any specific emotions?</a:t>
            </a:r>
          </a:p>
          <a:p>
            <a:pPr algn="l"/>
            <a:endParaRPr lang="en-US" dirty="0"/>
          </a:p>
          <a:p>
            <a:pPr algn="l"/>
            <a:r>
              <a:rPr lang="en-US" dirty="0"/>
              <a:t>Will it affect their ability to play football?</a:t>
            </a:r>
          </a:p>
          <a:p>
            <a:pPr algn="l"/>
            <a:endParaRPr lang="en-US" dirty="0"/>
          </a:p>
          <a:p>
            <a:pPr algn="l"/>
            <a:r>
              <a:rPr lang="en-US" dirty="0"/>
              <a:t>How would you feel?</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031873"/>
          </a:xfrm>
          <a:prstGeom prst="rect">
            <a:avLst/>
          </a:prstGeom>
          <a:noFill/>
        </p:spPr>
        <p:txBody>
          <a:bodyPr wrap="square">
            <a:spAutoFit/>
          </a:bodyPr>
          <a:lstStyle/>
          <a:p>
            <a:pPr algn="l"/>
            <a:r>
              <a:rPr lang="en-US" sz="2800" b="1" i="0" u="none" strike="noStrike" baseline="0" dirty="0">
                <a:solidFill>
                  <a:srgbClr val="8D9A76"/>
                </a:solidFill>
                <a:latin typeface="+mj-lt"/>
              </a:rPr>
              <a:t>HOW TO MANAGE DISCRIMINATION</a:t>
            </a:r>
          </a:p>
          <a:p>
            <a:pPr algn="l"/>
            <a:endParaRPr lang="en-US" sz="2400" dirty="0"/>
          </a:p>
          <a:p>
            <a:pPr algn="l"/>
            <a:r>
              <a:rPr lang="en-US" sz="2400" b="0" i="0" u="none" strike="noStrike" baseline="0" dirty="0"/>
              <a:t>Looking at the stories shared in the video, discrimination sadly exists in</a:t>
            </a:r>
          </a:p>
          <a:p>
            <a:pPr algn="l"/>
            <a:r>
              <a:rPr lang="en-US" sz="2400" b="0" i="0" u="none" strike="noStrike" baseline="0" dirty="0"/>
              <a:t>football and society.</a:t>
            </a:r>
          </a:p>
          <a:p>
            <a:pPr algn="l"/>
            <a:endParaRPr lang="en-US" sz="2400" dirty="0"/>
          </a:p>
          <a:p>
            <a:pPr algn="l"/>
            <a:r>
              <a:rPr lang="en-US" sz="2400" dirty="0"/>
              <a:t>Q: If you see or experience discrimination, what would you do?</a:t>
            </a:r>
          </a:p>
          <a:p>
            <a:pPr algn="l"/>
            <a:endParaRPr lang="en-US" b="1" dirty="0"/>
          </a:p>
          <a:p>
            <a:pPr algn="l"/>
            <a:r>
              <a:rPr lang="en-US" b="1" dirty="0"/>
              <a:t>Group conversation prompts: </a:t>
            </a:r>
          </a:p>
          <a:p>
            <a:pPr algn="l"/>
            <a:endParaRPr lang="en-US" dirty="0"/>
          </a:p>
          <a:p>
            <a:pPr algn="l"/>
            <a:r>
              <a:rPr lang="en-US" dirty="0"/>
              <a:t>Would you say something to the person who does it?</a:t>
            </a:r>
          </a:p>
          <a:p>
            <a:pPr algn="l"/>
            <a:endParaRPr lang="en-US" dirty="0"/>
          </a:p>
          <a:p>
            <a:pPr algn="l"/>
            <a:r>
              <a:rPr lang="en-US" dirty="0"/>
              <a:t>Do you feel like you have an adult to who you can speak about this?</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3477875"/>
          </a:xfrm>
          <a:prstGeom prst="rect">
            <a:avLst/>
          </a:prstGeom>
          <a:noFill/>
        </p:spPr>
        <p:txBody>
          <a:bodyPr wrap="square">
            <a:spAutoFit/>
          </a:bodyPr>
          <a:lstStyle/>
          <a:p>
            <a:pPr algn="l"/>
            <a:r>
              <a:rPr lang="en-US" sz="2800" b="1" dirty="0">
                <a:solidFill>
                  <a:srgbClr val="8D9A76"/>
                </a:solidFill>
                <a:latin typeface="+mj-lt"/>
              </a:rPr>
              <a:t>SPECTATOR AND CROW ACTIVITIES</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In the video, we see several examples of racist and homophobic abuse by crowds in the form of offensive chanting and displaying abusive banners.</a:t>
            </a:r>
          </a:p>
          <a:p>
            <a:pPr algn="l"/>
            <a:endParaRPr lang="en-US" sz="2400" dirty="0"/>
          </a:p>
          <a:p>
            <a:pPr algn="l"/>
            <a:r>
              <a:rPr lang="en-US" sz="2400" dirty="0"/>
              <a:t>Q: How do you think this issue should be dealt with? Who should be involved?</a:t>
            </a:r>
            <a:endParaRPr lang="en-US" b="1" dirty="0"/>
          </a:p>
          <a:p>
            <a:pPr algn="l"/>
            <a:endParaRPr lang="en-US" b="1" dirty="0"/>
          </a:p>
          <a:p>
            <a:pPr algn="l"/>
            <a:r>
              <a:rPr lang="en-US" b="1" dirty="0"/>
              <a:t>Group conversation prompts: </a:t>
            </a:r>
          </a:p>
          <a:p>
            <a:pPr algn="l"/>
            <a:endParaRPr lang="en-US" dirty="0"/>
          </a:p>
          <a:p>
            <a:pPr algn="l"/>
            <a:r>
              <a:rPr lang="en-US" dirty="0"/>
              <a:t>Who would you turn to if it happened in a match you are playing?</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6213D-3CA0-9C69-81C4-A070D44C687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4D0584-C931-72D5-F7B4-AF599A47D40D}"/>
              </a:ext>
            </a:extLst>
          </p:cNvPr>
          <p:cNvSpPr txBox="1"/>
          <p:nvPr/>
        </p:nvSpPr>
        <p:spPr>
          <a:xfrm>
            <a:off x="769908" y="1499416"/>
            <a:ext cx="11038634" cy="4585871"/>
          </a:xfrm>
          <a:prstGeom prst="rect">
            <a:avLst/>
          </a:prstGeom>
          <a:noFill/>
        </p:spPr>
        <p:txBody>
          <a:bodyPr wrap="square">
            <a:spAutoFit/>
          </a:bodyPr>
          <a:lstStyle/>
          <a:p>
            <a:pPr algn="l"/>
            <a:r>
              <a:rPr lang="en-US" sz="2800" b="1" dirty="0">
                <a:solidFill>
                  <a:srgbClr val="8D9A76"/>
                </a:solidFill>
                <a:latin typeface="+mj-lt"/>
              </a:rPr>
              <a:t>JOKING OR HARMING?</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A number of footballers speak about the negative impact of what is known as ‘banter’ - defined as the playful and friendly exchange of teasing remarks - inside dressing rooms.</a:t>
            </a:r>
          </a:p>
          <a:p>
            <a:pPr algn="l"/>
            <a:endParaRPr lang="en-US" sz="2400" dirty="0"/>
          </a:p>
          <a:p>
            <a:pPr algn="l"/>
            <a:r>
              <a:rPr lang="en-US" sz="2400" dirty="0"/>
              <a:t>Q: Megan Rapinoe believes if you hear homophobic banter, and you do not challenge it you are part of the problem. Do you agree with this? And is this the case for all other instances of banter/discrimination?</a:t>
            </a:r>
          </a:p>
          <a:p>
            <a:pPr algn="l"/>
            <a:endParaRPr lang="en-US" b="1" dirty="0"/>
          </a:p>
          <a:p>
            <a:pPr algn="l"/>
            <a:r>
              <a:rPr lang="en-US" b="1" dirty="0"/>
              <a:t>Group conversation prompts: </a:t>
            </a:r>
          </a:p>
          <a:p>
            <a:pPr algn="l"/>
            <a:endParaRPr lang="en-US" dirty="0"/>
          </a:p>
          <a:p>
            <a:pPr algn="l"/>
            <a:r>
              <a:rPr lang="en-US" dirty="0"/>
              <a:t>What is more important, how it is meant or how it is perceived?</a:t>
            </a:r>
            <a:endParaRPr lang="en-GB" dirty="0"/>
          </a:p>
        </p:txBody>
      </p:sp>
      <p:sp>
        <p:nvSpPr>
          <p:cNvPr id="7" name="TextBox 6">
            <a:extLst>
              <a:ext uri="{FF2B5EF4-FFF2-40B4-BE49-F238E27FC236}">
                <a16:creationId xmlns:a16="http://schemas.microsoft.com/office/drawing/2014/main" id="{9724B7FD-DEA5-A599-B7F9-2B31DC9AE19A}"/>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711781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331</TotalTime>
  <Words>1480</Words>
  <Application>Microsoft Office PowerPoint</Application>
  <PresentationFormat>Widescreen</PresentationFormat>
  <Paragraphs>118</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2024-02-29T10:25:53Z</dcterms:modified>
</cp:coreProperties>
</file>